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A0A18-D7F8-4BA7-B58B-1A859CD1E7A2}" v="104" dt="2019-02-15T03:14:24.5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Award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numRef>
              <c:f>Sheet1!$A$2:$A$15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5204457</c:v>
                </c:pt>
                <c:pt idx="1">
                  <c:v>6064671</c:v>
                </c:pt>
                <c:pt idx="2" formatCode="_(&quot;$&quot;* #,##0.00_);_(&quot;$&quot;* \(#,##0.00\);_(&quot;$&quot;* &quot;-&quot;??_);_(@_)">
                  <c:v>6785053</c:v>
                </c:pt>
                <c:pt idx="3" formatCode="_(&quot;$&quot;* #,##0.00_);_(&quot;$&quot;* \(#,##0.00\);_(&quot;$&quot;* &quot;-&quot;??_);_(@_)">
                  <c:v>7530805</c:v>
                </c:pt>
                <c:pt idx="4" formatCode="_(&quot;$&quot;* #,##0.00_);_(&quot;$&quot;* \(#,##0.00\);_(&quot;$&quot;* &quot;-&quot;??_);_(@_)">
                  <c:v>7581775</c:v>
                </c:pt>
                <c:pt idx="5" formatCode="_(&quot;$&quot;* #,##0.00_);_(&quot;$&quot;* \(#,##0.00\);_(&quot;$&quot;* &quot;-&quot;??_);_(@_)">
                  <c:v>7584330</c:v>
                </c:pt>
                <c:pt idx="6" formatCode="_(&quot;$&quot;* #,##0.00_);_(&quot;$&quot;* \(#,##0.00\);_(&quot;$&quot;* &quot;-&quot;??_);_(@_)">
                  <c:v>7455071</c:v>
                </c:pt>
                <c:pt idx="7" formatCode="_(&quot;$&quot;* #,##0.00_);_(&quot;$&quot;* \(#,##0.00\);_(&quot;$&quot;* &quot;-&quot;??_);_(@_)">
                  <c:v>7161760</c:v>
                </c:pt>
                <c:pt idx="8" formatCode="_(&quot;$&quot;* #,##0.00_);_(&quot;$&quot;* \(#,##0.00\);_(&quot;$&quot;* &quot;-&quot;??_);_(@_)">
                  <c:v>7563580</c:v>
                </c:pt>
                <c:pt idx="9" formatCode="_(&quot;$&quot;* #,##0.00_);_(&quot;$&quot;* \(#,##0.00\);_(&quot;$&quot;* &quot;-&quot;??_);_(@_)">
                  <c:v>7557651</c:v>
                </c:pt>
                <c:pt idx="10" formatCode="_(&quot;$&quot;* #,##0.00_);_(&quot;$&quot;* \(#,##0.00\);_(&quot;$&quot;* &quot;-&quot;??_);_(@_)">
                  <c:v>8521973</c:v>
                </c:pt>
                <c:pt idx="11" formatCode="_(&quot;$&quot;* #,##0.00_);_(&quot;$&quot;* \(#,##0.00\);_(&quot;$&quot;* &quot;-&quot;??_);_(@_)">
                  <c:v>8835579</c:v>
                </c:pt>
                <c:pt idx="12">
                  <c:v>8739231</c:v>
                </c:pt>
                <c:pt idx="13">
                  <c:v>10070318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6E-4AA1-BF4B-C878BA87149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Planning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numRef>
              <c:f>Sheet1!$A$2:$A$15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Sheet1!$C$2:$C$15</c:f>
              <c:numCache>
                <c:formatCode>General</c:formatCode>
                <c:ptCount val="14"/>
                <c:pt idx="8">
                  <c:v>97579</c:v>
                </c:pt>
                <c:pt idx="9">
                  <c:v>101174</c:v>
                </c:pt>
                <c:pt idx="10">
                  <c:v>251111</c:v>
                </c:pt>
                <c:pt idx="11">
                  <c:v>265568</c:v>
                </c:pt>
                <c:pt idx="12">
                  <c:v>275671</c:v>
                </c:pt>
                <c:pt idx="13">
                  <c:v>294945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6E-4AA1-BF4B-C878BA8714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6561048"/>
        <c:axId val="246562688"/>
        <c:axId val="0"/>
      </c:bar3DChart>
      <c:catAx>
        <c:axId val="246561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562688"/>
        <c:crosses val="autoZero"/>
        <c:auto val="1"/>
        <c:lblAlgn val="ctr"/>
        <c:lblOffset val="100"/>
        <c:noMultiLvlLbl val="0"/>
      </c:catAx>
      <c:valAx>
        <c:axId val="246562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561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99161547704453E-2"/>
          <c:y val="0.13928839105900045"/>
          <c:w val="0.88417812196672252"/>
          <c:h val="0.68515603885880405"/>
        </c:manualLayout>
      </c:layout>
      <c:lineChart>
        <c:grouping val="standar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Year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Sheet1!$A$2:$A$15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A41-4993-877E-7A034E46BBF0}"/>
            </c:ext>
          </c:extLst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Award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val>
            <c:numRef>
              <c:f>Sheet1!$B$2:$B$15</c:f>
              <c:numCache>
                <c:formatCode>_("$"* #,##0.00_);_("$"* \(#,##0.00\);_("$"* "-"??_);_(@_)</c:formatCode>
                <c:ptCount val="14"/>
                <c:pt idx="0">
                  <c:v>5204457</c:v>
                </c:pt>
                <c:pt idx="1">
                  <c:v>6064671</c:v>
                </c:pt>
                <c:pt idx="2">
                  <c:v>6785053</c:v>
                </c:pt>
                <c:pt idx="3">
                  <c:v>7530805</c:v>
                </c:pt>
                <c:pt idx="4">
                  <c:v>7581775</c:v>
                </c:pt>
                <c:pt idx="5">
                  <c:v>7584330</c:v>
                </c:pt>
                <c:pt idx="6">
                  <c:v>7455071</c:v>
                </c:pt>
                <c:pt idx="7">
                  <c:v>7161760</c:v>
                </c:pt>
                <c:pt idx="8">
                  <c:v>7563580</c:v>
                </c:pt>
                <c:pt idx="9">
                  <c:v>7557651</c:v>
                </c:pt>
                <c:pt idx="10">
                  <c:v>8521973</c:v>
                </c:pt>
                <c:pt idx="11">
                  <c:v>8835579</c:v>
                </c:pt>
                <c:pt idx="12">
                  <c:v>8739231</c:v>
                </c:pt>
                <c:pt idx="13">
                  <c:v>10070318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A41-4993-877E-7A034E46BBF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33553072"/>
        <c:axId val="433554056"/>
      </c:lineChart>
      <c:catAx>
        <c:axId val="4335530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33554056"/>
        <c:crosses val="autoZero"/>
        <c:auto val="1"/>
        <c:lblAlgn val="ctr"/>
        <c:lblOffset val="100"/>
        <c:noMultiLvlLbl val="0"/>
      </c:catAx>
      <c:valAx>
        <c:axId val="433554056"/>
        <c:scaling>
          <c:orientation val="minMax"/>
          <c:min val="45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355307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99161547704453E-2"/>
          <c:y val="0.13928839105900045"/>
          <c:w val="0.88417812196672252"/>
          <c:h val="0.68515603885880405"/>
        </c:manualLayout>
      </c:layout>
      <c:areaChart>
        <c:grouping val="standar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Year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Sheet1!$A$2:$A$15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41-4993-877E-7A034E46BBF0}"/>
            </c:ext>
          </c:extLst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Award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delete val="1"/>
          </c:dLbls>
          <c:val>
            <c:numRef>
              <c:f>Sheet1!$B$2:$B$15</c:f>
              <c:numCache>
                <c:formatCode>_("$"* #,##0.00_);_("$"* \(#,##0.00\);_("$"* "-"??_);_(@_)</c:formatCode>
                <c:ptCount val="14"/>
                <c:pt idx="0">
                  <c:v>5204457</c:v>
                </c:pt>
                <c:pt idx="1">
                  <c:v>6064671</c:v>
                </c:pt>
                <c:pt idx="2">
                  <c:v>6785053</c:v>
                </c:pt>
                <c:pt idx="3">
                  <c:v>7530805</c:v>
                </c:pt>
                <c:pt idx="4">
                  <c:v>7581775</c:v>
                </c:pt>
                <c:pt idx="5">
                  <c:v>7584330</c:v>
                </c:pt>
                <c:pt idx="6">
                  <c:v>7455071</c:v>
                </c:pt>
                <c:pt idx="7">
                  <c:v>7161760</c:v>
                </c:pt>
                <c:pt idx="8">
                  <c:v>7563580</c:v>
                </c:pt>
                <c:pt idx="9">
                  <c:v>7557651</c:v>
                </c:pt>
                <c:pt idx="10">
                  <c:v>8521973</c:v>
                </c:pt>
                <c:pt idx="11">
                  <c:v>8835579</c:v>
                </c:pt>
                <c:pt idx="12">
                  <c:v>8739231</c:v>
                </c:pt>
                <c:pt idx="13">
                  <c:v>10070318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41-4993-877E-7A034E46BBF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433553072"/>
        <c:axId val="433554056"/>
      </c:areaChart>
      <c:catAx>
        <c:axId val="4335530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33554056"/>
        <c:crosses val="autoZero"/>
        <c:auto val="1"/>
        <c:lblAlgn val="ctr"/>
        <c:lblOffset val="100"/>
        <c:noMultiLvlLbl val="0"/>
      </c:catAx>
      <c:valAx>
        <c:axId val="433554056"/>
        <c:scaling>
          <c:orientation val="minMax"/>
          <c:min val="45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3553072"/>
        <c:crosses val="autoZero"/>
        <c:crossBetween val="midCat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Awards since 2005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WIBOSCoC</a:t>
            </a:r>
            <a:r>
              <a:rPr lang="en-US" dirty="0"/>
              <a:t> Meeting</a:t>
            </a:r>
          </a:p>
        </p:txBody>
      </p:sp>
    </p:spTree>
    <p:extLst>
      <p:ext uri="{BB962C8B-B14F-4D97-AF65-F5344CB8AC3E}">
        <p14:creationId xmlns:p14="http://schemas.microsoft.com/office/powerpoint/2010/main" val="3190618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2005-2018 Awards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8910588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4871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9398764"/>
              </p:ext>
            </p:extLst>
          </p:nvPr>
        </p:nvGraphicFramePr>
        <p:xfrm>
          <a:off x="502016" y="1219811"/>
          <a:ext cx="9046430" cy="4433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9718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9982815"/>
              </p:ext>
            </p:extLst>
          </p:nvPr>
        </p:nvGraphicFramePr>
        <p:xfrm>
          <a:off x="502016" y="1219811"/>
          <a:ext cx="9046430" cy="4433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542613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106</TotalTime>
  <Words>7</Words>
  <Application>Microsoft Office PowerPoint</Application>
  <PresentationFormat>Widescreen</PresentationFormat>
  <Paragraphs>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Awards since 2005</vt:lpstr>
      <vt:lpstr>2005-2018 Awards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Jeanette Petts</dc:creator>
  <cp:lastModifiedBy>Jeanette Petts</cp:lastModifiedBy>
  <cp:revision>7</cp:revision>
  <dcterms:created xsi:type="dcterms:W3CDTF">2017-02-09T04:48:26Z</dcterms:created>
  <dcterms:modified xsi:type="dcterms:W3CDTF">2019-02-15T04:33:14Z</dcterms:modified>
</cp:coreProperties>
</file>